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7556500" cy="10693400"/>
  <p:notesSz cx="7556500" cy="106934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80"/>
  </p:normalViewPr>
  <p:slideViewPr>
    <p:cSldViewPr>
      <p:cViewPr>
        <p:scale>
          <a:sx n="80" d="100"/>
          <a:sy n="80" d="100"/>
        </p:scale>
        <p:origin x="-1842"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115898"/>
            <a:ext cx="7344409" cy="346710"/>
          </a:xfrm>
          <a:custGeom>
            <a:avLst/>
            <a:gdLst/>
            <a:ahLst/>
            <a:cxnLst/>
            <a:rect l="l" t="t" r="r" b="b"/>
            <a:pathLst>
              <a:path w="7344409" h="346709">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7" name="bg object 17"/>
          <p:cNvSpPr/>
          <p:nvPr/>
        </p:nvSpPr>
        <p:spPr>
          <a:xfrm>
            <a:off x="115201" y="118795"/>
            <a:ext cx="302895" cy="9944735"/>
          </a:xfrm>
          <a:custGeom>
            <a:avLst/>
            <a:gdLst/>
            <a:ahLst/>
            <a:cxnLst/>
            <a:rect l="l" t="t" r="r" b="b"/>
            <a:pathLst>
              <a:path w="302895" h="9944735">
                <a:moveTo>
                  <a:pt x="302399" y="1343393"/>
                </a:moveTo>
                <a:lnTo>
                  <a:pt x="0" y="1343393"/>
                </a:lnTo>
                <a:lnTo>
                  <a:pt x="0" y="9944151"/>
                </a:lnTo>
                <a:lnTo>
                  <a:pt x="302399" y="9944151"/>
                </a:lnTo>
                <a:lnTo>
                  <a:pt x="302399" y="1343393"/>
                </a:lnTo>
                <a:close/>
              </a:path>
              <a:path w="302895" h="9944735">
                <a:moveTo>
                  <a:pt x="302399" y="0"/>
                </a:moveTo>
                <a:lnTo>
                  <a:pt x="0" y="0"/>
                </a:lnTo>
                <a:lnTo>
                  <a:pt x="0" y="997102"/>
                </a:lnTo>
                <a:lnTo>
                  <a:pt x="302399" y="997102"/>
                </a:lnTo>
                <a:lnTo>
                  <a:pt x="302399" y="0"/>
                </a:lnTo>
                <a:close/>
              </a:path>
            </a:pathLst>
          </a:custGeom>
          <a:solidFill>
            <a:srgbClr val="005E8A"/>
          </a:solidFill>
        </p:spPr>
        <p:txBody>
          <a:bodyPr wrap="square" lIns="0" tIns="0" rIns="0" bIns="0" rtlCol="0"/>
          <a:lstStyle/>
          <a:p>
            <a:endParaRPr/>
          </a:p>
        </p:txBody>
      </p:sp>
      <p:sp>
        <p:nvSpPr>
          <p:cNvPr id="18" name="bg object 18"/>
          <p:cNvSpPr/>
          <p:nvPr/>
        </p:nvSpPr>
        <p:spPr>
          <a:xfrm>
            <a:off x="115201" y="10062947"/>
            <a:ext cx="7344409" cy="527050"/>
          </a:xfrm>
          <a:custGeom>
            <a:avLst/>
            <a:gdLst/>
            <a:ahLst/>
            <a:cxnLst/>
            <a:rect l="l" t="t" r="r" b="b"/>
            <a:pathLst>
              <a:path w="7344409" h="527050">
                <a:moveTo>
                  <a:pt x="7344003" y="0"/>
                </a:moveTo>
                <a:lnTo>
                  <a:pt x="0" y="0"/>
                </a:lnTo>
                <a:lnTo>
                  <a:pt x="0" y="526453"/>
                </a:lnTo>
                <a:lnTo>
                  <a:pt x="7344003" y="526453"/>
                </a:lnTo>
                <a:lnTo>
                  <a:pt x="7344003" y="0"/>
                </a:lnTo>
                <a:close/>
              </a:path>
            </a:pathLst>
          </a:custGeom>
          <a:solidFill>
            <a:srgbClr val="E6E7E9"/>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745048" y="375062"/>
            <a:ext cx="435039" cy="443612"/>
          </a:xfrm>
          <a:prstGeom prst="rect">
            <a:avLst/>
          </a:prstGeom>
        </p:spPr>
      </p:pic>
      <p:sp>
        <p:nvSpPr>
          <p:cNvPr id="20" name="bg object 20"/>
          <p:cNvSpPr/>
          <p:nvPr/>
        </p:nvSpPr>
        <p:spPr>
          <a:xfrm>
            <a:off x="5962147" y="10255313"/>
            <a:ext cx="1266190" cy="177165"/>
          </a:xfrm>
          <a:custGeom>
            <a:avLst/>
            <a:gdLst/>
            <a:ahLst/>
            <a:cxnLst/>
            <a:rect l="l" t="t" r="r" b="b"/>
            <a:pathLst>
              <a:path w="1266190" h="177165">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close/>
              </a:path>
              <a:path w="1266190" h="177165">
                <a:moveTo>
                  <a:pt x="56873" y="105409"/>
                </a:moveTo>
                <a:lnTo>
                  <a:pt x="22098" y="105409"/>
                </a:lnTo>
                <a:lnTo>
                  <a:pt x="27178" y="106679"/>
                </a:lnTo>
                <a:lnTo>
                  <a:pt x="33274" y="106933"/>
                </a:lnTo>
                <a:lnTo>
                  <a:pt x="39878" y="106933"/>
                </a:lnTo>
                <a:lnTo>
                  <a:pt x="55518" y="105747"/>
                </a:lnTo>
                <a:lnTo>
                  <a:pt x="56873" y="105409"/>
                </a:lnTo>
                <a:close/>
              </a:path>
              <a:path w="1266190" h="177165">
                <a:moveTo>
                  <a:pt x="93449" y="19049"/>
                </a:move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close/>
              </a:path>
              <a:path w="1266190" h="177165">
                <a:moveTo>
                  <a:pt x="232410" y="2793"/>
                </a:move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close/>
              </a:path>
              <a:path w="1266190" h="177165">
                <a:moveTo>
                  <a:pt x="311404" y="1523"/>
                </a:move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close/>
              </a:path>
              <a:path w="1266190" h="177165">
                <a:moveTo>
                  <a:pt x="353465" y="99821"/>
                </a:move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close/>
              </a:path>
              <a:path w="1266190" h="177165">
                <a:moveTo>
                  <a:pt x="363655" y="18541"/>
                </a:move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close/>
              </a:path>
              <a:path w="1266190" h="177165">
                <a:moveTo>
                  <a:pt x="426199" y="144779"/>
                </a:moveTo>
                <a:lnTo>
                  <a:pt x="408419" y="144779"/>
                </a:lnTo>
                <a:lnTo>
                  <a:pt x="402069" y="151383"/>
                </a:lnTo>
                <a:lnTo>
                  <a:pt x="402069" y="169925"/>
                </a:lnTo>
                <a:lnTo>
                  <a:pt x="408165" y="176783"/>
                </a:lnTo>
                <a:lnTo>
                  <a:pt x="426453" y="176783"/>
                </a:lnTo>
                <a:lnTo>
                  <a:pt x="432295" y="169925"/>
                </a:lnTo>
                <a:lnTo>
                  <a:pt x="432295" y="151383"/>
                </a:lnTo>
                <a:lnTo>
                  <a:pt x="426199" y="144779"/>
                </a:lnTo>
                <a:close/>
              </a:path>
              <a:path w="1266190" h="177165">
                <a:moveTo>
                  <a:pt x="545833" y="1015"/>
                </a:move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close/>
              </a:path>
              <a:path w="1266190" h="177165">
                <a:moveTo>
                  <a:pt x="593585" y="84073"/>
                </a:move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close/>
              </a:path>
              <a:path w="1266190" h="177165">
                <a:moveTo>
                  <a:pt x="585349" y="19557"/>
                </a:moveTo>
                <a:lnTo>
                  <a:pt x="545325" y="19557"/>
                </a:lnTo>
                <a:lnTo>
                  <a:pt x="557239" y="20137"/>
                </a:lnTo>
                <a:lnTo>
                  <a:pt x="567296" y="21716"/>
                </a:lnTo>
                <a:lnTo>
                  <a:pt x="575829" y="24058"/>
                </a:lnTo>
                <a:lnTo>
                  <a:pt x="583171" y="26923"/>
                </a:lnTo>
                <a:lnTo>
                  <a:pt x="585349" y="19557"/>
                </a:lnTo>
                <a:close/>
              </a:path>
              <a:path w="1266190" h="177165">
                <a:moveTo>
                  <a:pt x="701789" y="0"/>
                </a:move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close/>
              </a:path>
              <a:path w="1266190" h="177165">
                <a:moveTo>
                  <a:pt x="749345" y="18033"/>
                </a:move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close/>
              </a:path>
              <a:path w="1266190" h="177165">
                <a:moveTo>
                  <a:pt x="818108" y="2793"/>
                </a:move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close/>
              </a:path>
              <a:path w="1266190" h="177165">
                <a:moveTo>
                  <a:pt x="935710" y="2793"/>
                </a:moveTo>
                <a:lnTo>
                  <a:pt x="912088" y="2793"/>
                </a:lnTo>
                <a:lnTo>
                  <a:pt x="883132" y="87375"/>
                </a:lnTo>
                <a:lnTo>
                  <a:pt x="877517" y="104052"/>
                </a:lnTo>
                <a:lnTo>
                  <a:pt x="872286" y="120268"/>
                </a:lnTo>
                <a:lnTo>
                  <a:pt x="867594" y="135953"/>
                </a:lnTo>
                <a:lnTo>
                  <a:pt x="863574" y="151129"/>
                </a:lnTo>
                <a:lnTo>
                  <a:pt x="882670" y="151129"/>
                </a:lnTo>
                <a:lnTo>
                  <a:pt x="935710" y="2793"/>
                </a:lnTo>
                <a:close/>
              </a:path>
              <a:path w="1266190" h="177165">
                <a:moveTo>
                  <a:pt x="960856" y="144779"/>
                </a:moveTo>
                <a:lnTo>
                  <a:pt x="943076" y="144779"/>
                </a:lnTo>
                <a:lnTo>
                  <a:pt x="936726" y="151383"/>
                </a:lnTo>
                <a:lnTo>
                  <a:pt x="936726" y="169925"/>
                </a:lnTo>
                <a:lnTo>
                  <a:pt x="942822" y="176783"/>
                </a:lnTo>
                <a:lnTo>
                  <a:pt x="961110" y="176783"/>
                </a:lnTo>
                <a:lnTo>
                  <a:pt x="966952" y="169925"/>
                </a:lnTo>
                <a:lnTo>
                  <a:pt x="966952" y="151383"/>
                </a:lnTo>
                <a:lnTo>
                  <a:pt x="960856" y="144779"/>
                </a:lnTo>
                <a:close/>
              </a:path>
              <a:path w="1266190" h="177165">
                <a:moveTo>
                  <a:pt x="1040358" y="1523"/>
                </a:move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close/>
              </a:path>
              <a:path w="1266190" h="177165">
                <a:moveTo>
                  <a:pt x="1082419" y="99821"/>
                </a:move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close/>
              </a:path>
              <a:path w="1266190" h="177165">
                <a:moveTo>
                  <a:pt x="1092609" y="18541"/>
                </a:move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close/>
              </a:path>
              <a:path w="1266190" h="177165">
                <a:moveTo>
                  <a:pt x="1161770" y="2793"/>
                </a:move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close/>
              </a:path>
              <a:path w="1266190" h="177165">
                <a:moveTo>
                  <a:pt x="1265656" y="2793"/>
                </a:move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close/>
              </a:path>
            </a:pathLst>
          </a:custGeom>
          <a:solidFill>
            <a:srgbClr val="005E8A"/>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6/20/2023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BF8230BF-5BAD-6940-B344-5EFA1A48801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7556500" cy="10688791"/>
          </a:xfrm>
          <a:prstGeom prst="rect">
            <a:avLst/>
          </a:prstGeom>
        </p:spPr>
      </p:pic>
      <p:sp>
        <p:nvSpPr>
          <p:cNvPr id="2" name="object 2"/>
          <p:cNvSpPr txBox="1"/>
          <p:nvPr/>
        </p:nvSpPr>
        <p:spPr>
          <a:xfrm>
            <a:off x="1263650" y="241300"/>
            <a:ext cx="5832475" cy="628377"/>
          </a:xfrm>
          <a:prstGeom prst="rect">
            <a:avLst/>
          </a:prstGeom>
        </p:spPr>
        <p:txBody>
          <a:bodyPr vert="horz" wrap="square" lIns="0" tIns="12700" rIns="0" bIns="0" rtlCol="0">
            <a:spAutoFit/>
          </a:bodyPr>
          <a:lstStyle/>
          <a:p>
            <a:pPr algn="ctr"/>
            <a:r>
              <a:rPr lang="ru-RU" sz="2000" b="1" spc="-35" dirty="0" smtClean="0">
                <a:solidFill>
                  <a:srgbClr val="005E8A"/>
                </a:solidFill>
                <a:latin typeface="Montserrat" pitchFamily="2" charset="-52"/>
                <a:cs typeface="Arial"/>
              </a:rPr>
              <a:t>КАК САМОЗАНЯТЫЕ  МОГУТ ПОВЛИЯТЬ </a:t>
            </a:r>
          </a:p>
          <a:p>
            <a:pPr algn="ctr"/>
            <a:r>
              <a:rPr lang="ru-RU" sz="2000" b="1" spc="-35" dirty="0" smtClean="0">
                <a:solidFill>
                  <a:srgbClr val="005E8A"/>
                </a:solidFill>
                <a:latin typeface="Montserrat" pitchFamily="2" charset="-52"/>
                <a:cs typeface="Arial"/>
              </a:rPr>
              <a:t>НА РАЗМЕР БУДУЩЕЙ ПЕНСИИ?</a:t>
            </a:r>
          </a:p>
        </p:txBody>
      </p:sp>
      <p:sp>
        <p:nvSpPr>
          <p:cNvPr id="3" name="Прямоугольник 2"/>
          <p:cNvSpPr/>
          <p:nvPr/>
        </p:nvSpPr>
        <p:spPr>
          <a:xfrm>
            <a:off x="501650" y="2083633"/>
            <a:ext cx="6858000" cy="338554"/>
          </a:xfrm>
          <a:prstGeom prst="rect">
            <a:avLst/>
          </a:prstGeom>
        </p:spPr>
        <p:txBody>
          <a:bodyPr wrap="square">
            <a:spAutoFit/>
          </a:bodyPr>
          <a:lstStyle/>
          <a:p>
            <a:endParaRPr lang="ru-RU" sz="1600" b="1" dirty="0">
              <a:solidFill>
                <a:srgbClr val="FF0000"/>
              </a:solidFill>
              <a:latin typeface="Montserrat" pitchFamily="2" charset="-52"/>
            </a:endParaRPr>
          </a:p>
        </p:txBody>
      </p:sp>
      <p:sp>
        <p:nvSpPr>
          <p:cNvPr id="4" name="TextBox 3"/>
          <p:cNvSpPr txBox="1"/>
          <p:nvPr/>
        </p:nvSpPr>
        <p:spPr>
          <a:xfrm>
            <a:off x="425450" y="1384300"/>
            <a:ext cx="6934200" cy="7478970"/>
          </a:xfrm>
          <a:prstGeom prst="rect">
            <a:avLst/>
          </a:prstGeom>
          <a:noFill/>
        </p:spPr>
        <p:txBody>
          <a:bodyPr wrap="square" rtlCol="0">
            <a:spAutoFit/>
          </a:bodyPr>
          <a:lstStyle/>
          <a:p>
            <a:pPr indent="360000" algn="just"/>
            <a:r>
              <a:rPr lang="ru-RU" sz="1200" dirty="0" err="1" smtClean="0"/>
              <a:t>Самозанятые</a:t>
            </a:r>
            <a:r>
              <a:rPr lang="ru-RU" sz="1200" dirty="0" smtClean="0"/>
              <a:t> граждане вправе не уплачивать страховые взносы на обязательное пенсионное страхование. Физические лица и индивидуальные предприниматели не признаются плательщиками страховых взносов за период применения специального налогового режима НПД («Налог на профессиональный доход»). А это значит,  что у них в этот период времени не формируются пенсионные права.</a:t>
            </a:r>
          </a:p>
          <a:p>
            <a:pPr indent="360000" algn="just"/>
            <a:r>
              <a:rPr lang="ru-RU" sz="1200" dirty="0" smtClean="0"/>
              <a:t>Для того чтобы данная категория граждан имела возможность формировать пенсионные права, законодательством с 2020 года предусмотрена возможность добровольной уплаты взносов на пенсию. Это позволит отразить период деятельности в общем стаже и накопить пенсионные коэффициенты. </a:t>
            </a:r>
          </a:p>
          <a:p>
            <a:pPr indent="360000" algn="just"/>
            <a:r>
              <a:rPr lang="ru-RU" sz="1200" dirty="0" smtClean="0"/>
              <a:t>Не менее 15 лет страхового стажа и 30 индивидуальных пенсионных коэффициентов (ИПК) потребуется накопить за трудовую жизнь тем, кто хочет выйти на пенсию после 2025 года. ИПК зависят от суммы страховых взносов, которые уплачены. Если ИПК или стажа не хватает, выход на пенсию придется отложить, даже если наступил пенсионный возраст. </a:t>
            </a:r>
          </a:p>
          <a:p>
            <a:pPr indent="360000" algn="just"/>
            <a:r>
              <a:rPr lang="ru-RU" sz="1200" dirty="0" smtClean="0"/>
              <a:t>Порядок вступления в правоотношения по ОПС утвержден Приказом Минтруда России от 31.05.2017 №462н. </a:t>
            </a:r>
          </a:p>
          <a:p>
            <a:pPr indent="360000" algn="just"/>
            <a:r>
              <a:rPr lang="ru-RU" sz="1200" dirty="0" smtClean="0"/>
              <a:t>Прежде всего, необходимо зарегистрироваться в Социальном фонде в качестве лица, добровольно вступившего в правоотношения по обязательному пенсионному страхованию. Сделать это можно в личном кабинете на сайте СФР или портале </a:t>
            </a:r>
            <a:r>
              <a:rPr lang="ru-RU" sz="1200" dirty="0" err="1" smtClean="0"/>
              <a:t>Госуслуг</a:t>
            </a:r>
            <a:r>
              <a:rPr lang="ru-RU" sz="1200" dirty="0" smtClean="0"/>
              <a:t>, в приложении налоговой службы «Мой налог», а также лично в клиентской службе ОСФР по Красноярскому краю или  воспользовавшись услугами почтовой (электронной) связи способом, позволяющим подтвердить факт и дату отправлении.</a:t>
            </a:r>
          </a:p>
          <a:p>
            <a:pPr indent="360000" algn="just"/>
            <a:r>
              <a:rPr lang="ru-RU" sz="1200" dirty="0" smtClean="0"/>
              <a:t>При подаче </a:t>
            </a:r>
            <a:r>
              <a:rPr lang="ru-RU" sz="1200" dirty="0" smtClean="0"/>
              <a:t>заявления лично </a:t>
            </a:r>
            <a:r>
              <a:rPr lang="ru-RU" sz="1200" dirty="0" smtClean="0"/>
              <a:t>к нему прикладываются документы,:</a:t>
            </a:r>
          </a:p>
          <a:p>
            <a:pPr indent="360000" algn="just"/>
            <a:r>
              <a:rPr lang="ru-RU" sz="1200" b="1" dirty="0" smtClean="0"/>
              <a:t>- документ, удостоверяющий личность заявителя (копии);  </a:t>
            </a:r>
          </a:p>
          <a:p>
            <a:pPr indent="360000" algn="just"/>
            <a:r>
              <a:rPr lang="ru-RU" sz="1200" b="1" dirty="0" smtClean="0"/>
              <a:t>- сведения (информация), подтверждающие факт постановки на учет в налоговом органе в качестве налогоплательщика, применяющего специальный налоговый режим «Налог на профессиональный доход» ;</a:t>
            </a:r>
          </a:p>
          <a:p>
            <a:pPr indent="358775" algn="just"/>
            <a:r>
              <a:rPr lang="ru-RU" sz="1200" b="1" dirty="0" smtClean="0"/>
              <a:t>- сведения (информация), подтверждающие факт постановки на учет в налоговом органе физического лица в качестве адвоката, и  так далее.</a:t>
            </a:r>
          </a:p>
          <a:p>
            <a:pPr indent="360000" algn="just"/>
            <a:r>
              <a:rPr lang="ru-RU" sz="1200" dirty="0" smtClean="0"/>
              <a:t>Второй необходимый шаг  для формирования пенсионных прав - это уплата страховых взносов. Гражданин сам решает, какую сумму взносов </a:t>
            </a:r>
            <a:r>
              <a:rPr lang="ru-RU" sz="1200" dirty="0" smtClean="0"/>
              <a:t>перечислить </a:t>
            </a:r>
            <a:r>
              <a:rPr lang="ru-RU" sz="1200" dirty="0" smtClean="0"/>
              <a:t>на свой пенсионный счет в текущем году (но не ниже минимального размера в год), а также как производить уплату: разом или несколькими платежами. </a:t>
            </a:r>
          </a:p>
          <a:p>
            <a:pPr indent="457200" algn="just"/>
            <a:r>
              <a:rPr lang="ru-RU" sz="1200" b="1" dirty="0" smtClean="0"/>
              <a:t>Наименьшая сумма взноса рассчитывается так: МРОТ </a:t>
            </a:r>
            <a:r>
              <a:rPr lang="ru-RU" sz="1200" b="1" dirty="0" err="1" smtClean="0"/>
              <a:t>х</a:t>
            </a:r>
            <a:r>
              <a:rPr lang="ru-RU" sz="1200" b="1" dirty="0" smtClean="0"/>
              <a:t> 22% </a:t>
            </a:r>
            <a:r>
              <a:rPr lang="ru-RU" sz="1200" b="1" dirty="0" err="1" smtClean="0"/>
              <a:t>х</a:t>
            </a:r>
            <a:r>
              <a:rPr lang="ru-RU" sz="1200" b="1" dirty="0" smtClean="0"/>
              <a:t> 12 месяцев = 16 242 руб. </a:t>
            </a:r>
            <a:r>
              <a:rPr lang="ru-RU" sz="1200" b="1" dirty="0" err="1" smtClean="0"/>
              <a:t>х</a:t>
            </a:r>
            <a:r>
              <a:rPr lang="ru-RU" sz="1200" b="1" dirty="0" smtClean="0"/>
              <a:t> 22%  </a:t>
            </a:r>
            <a:r>
              <a:rPr lang="ru-RU" sz="1200" b="1" dirty="0" err="1" smtClean="0"/>
              <a:t>х</a:t>
            </a:r>
            <a:r>
              <a:rPr lang="ru-RU" sz="1200" b="1" dirty="0" smtClean="0"/>
              <a:t> 12 = 42 878.88 рублей. Такой взнос в 2023 году конвертируется в 1.015 индивидуальных пенсионных  коэффициентов.</a:t>
            </a:r>
          </a:p>
          <a:p>
            <a:pPr indent="457200"/>
            <a:r>
              <a:rPr lang="ru-RU" sz="1200" b="1" dirty="0" smtClean="0"/>
              <a:t>Максимальный сумма взноса рассчитывается как: 8МРОТ </a:t>
            </a:r>
            <a:r>
              <a:rPr lang="ru-RU" sz="1200" b="1" dirty="0" err="1" smtClean="0"/>
              <a:t>х</a:t>
            </a:r>
            <a:r>
              <a:rPr lang="ru-RU" sz="1200" b="1" dirty="0" smtClean="0"/>
              <a:t> 22% х12 месяцев = 8 </a:t>
            </a:r>
            <a:r>
              <a:rPr lang="ru-RU" sz="1200" b="1" dirty="0" err="1" smtClean="0"/>
              <a:t>х</a:t>
            </a:r>
            <a:r>
              <a:rPr lang="ru-RU" sz="1200" b="1" dirty="0" smtClean="0"/>
              <a:t> 16 242 руб. </a:t>
            </a:r>
            <a:r>
              <a:rPr lang="ru-RU" sz="1200" b="1" dirty="0" err="1" smtClean="0"/>
              <a:t>х</a:t>
            </a:r>
            <a:r>
              <a:rPr lang="ru-RU" sz="1200" b="1" dirty="0" smtClean="0"/>
              <a:t> 22% </a:t>
            </a:r>
            <a:r>
              <a:rPr lang="ru-RU" sz="1200" b="1" dirty="0" err="1" smtClean="0"/>
              <a:t>х</a:t>
            </a:r>
            <a:r>
              <a:rPr lang="ru-RU" sz="1200" b="1" dirty="0" smtClean="0"/>
              <a:t> 12 = 343 031,04 рубль. Платёж в 2023 году в таком размере будет преобразован в 8,124 индивидуальных пенсионных коэффициентов.</a:t>
            </a:r>
          </a:p>
          <a:p>
            <a:pPr indent="457200"/>
            <a:r>
              <a:rPr lang="ru-RU" sz="1200" dirty="0" smtClean="0"/>
              <a:t>Размер МРОТ  (минимальный размер оплаты труда) ежегодно утверждается  правительством Российской Федерации.</a:t>
            </a:r>
            <a:endParaRPr lang="ru-RU" sz="1200" b="1" dirty="0" smtClean="0"/>
          </a:p>
        </p:txBody>
      </p:sp>
      <p:sp>
        <p:nvSpPr>
          <p:cNvPr id="8" name="Прямоугольник 7"/>
          <p:cNvSpPr/>
          <p:nvPr/>
        </p:nvSpPr>
        <p:spPr>
          <a:xfrm>
            <a:off x="425450" y="3136900"/>
            <a:ext cx="6858000" cy="461665"/>
          </a:xfrm>
          <a:prstGeom prst="rect">
            <a:avLst/>
          </a:prstGeom>
        </p:spPr>
        <p:txBody>
          <a:bodyPr wrap="square">
            <a:spAutoFit/>
          </a:bodyPr>
          <a:lstStyle/>
          <a:p>
            <a:pPr indent="360000"/>
            <a:endParaRPr lang="ru-RU" sz="1200" dirty="0" smtClean="0"/>
          </a:p>
          <a:p>
            <a:pPr indent="360000" algn="just"/>
            <a:endParaRPr lang="ru-RU" sz="1200" dirty="0"/>
          </a:p>
        </p:txBody>
      </p:sp>
      <p:pic>
        <p:nvPicPr>
          <p:cNvPr id="1026" name="Picture 2"/>
          <p:cNvPicPr>
            <a:picLocks noChangeAspect="1" noChangeArrowheads="1"/>
          </p:cNvPicPr>
          <p:nvPr/>
        </p:nvPicPr>
        <p:blipFill>
          <a:blip r:embed="rId3" cstate="print"/>
          <a:srcRect/>
          <a:stretch>
            <a:fillRect/>
          </a:stretch>
        </p:blipFill>
        <p:spPr bwMode="auto">
          <a:xfrm>
            <a:off x="5530850" y="8623300"/>
            <a:ext cx="1851660" cy="1828800"/>
          </a:xfrm>
          <a:prstGeom prst="rect">
            <a:avLst/>
          </a:prstGeom>
          <a:noFill/>
          <a:ln w="9525">
            <a:noFill/>
            <a:miter lim="800000"/>
            <a:headEnd/>
            <a:tailEnd/>
          </a:ln>
        </p:spPr>
      </p:pic>
      <p:sp>
        <p:nvSpPr>
          <p:cNvPr id="12" name="TextBox 11"/>
          <p:cNvSpPr txBox="1"/>
          <p:nvPr/>
        </p:nvSpPr>
        <p:spPr>
          <a:xfrm>
            <a:off x="501650" y="8775700"/>
            <a:ext cx="5029200" cy="1754326"/>
          </a:xfrm>
          <a:prstGeom prst="rect">
            <a:avLst/>
          </a:prstGeom>
          <a:noFill/>
        </p:spPr>
        <p:txBody>
          <a:bodyPr wrap="square" rtlCol="0">
            <a:spAutoFit/>
          </a:bodyPr>
          <a:lstStyle/>
          <a:p>
            <a:pPr indent="360000" algn="just">
              <a:tabLst>
                <a:tab pos="450850" algn="l"/>
                <a:tab pos="4927600" algn="r"/>
                <a:tab pos="5022850" algn="r"/>
              </a:tabLst>
            </a:pPr>
            <a:r>
              <a:rPr lang="ru-RU" sz="1200" dirty="0" smtClean="0"/>
              <a:t>Если заявление в Социальный фонд подано не с начала года, то размер взноса, определяется пропорционально количеству оставшихся до конца года календарных месяцев. С какой периодичностью платить, можно решить самостоятельно, но важно, чтобы платеж был внесен до 31 декабря. </a:t>
            </a:r>
          </a:p>
          <a:p>
            <a:pPr indent="360000" algn="just">
              <a:tabLst>
                <a:tab pos="450850" algn="l"/>
                <a:tab pos="4927600" algn="r"/>
                <a:tab pos="5022850" algn="r"/>
              </a:tabLst>
            </a:pPr>
            <a:r>
              <a:rPr lang="ru-RU" sz="1200" dirty="0" smtClean="0"/>
              <a:t>Всю дополнительную информацию по уплате дополнительных страховых взносов на обязательное пенсионное страхование и  реквизиты для уплаты вы можете уточнить на странице Отделения СФР по Красноярскому краю по приведенному </a:t>
            </a:r>
            <a:r>
              <a:rPr lang="en-US" sz="1200" dirty="0" smtClean="0"/>
              <a:t>QR-</a:t>
            </a:r>
            <a:r>
              <a:rPr lang="ru-RU" sz="1200" dirty="0" smtClean="0"/>
              <a:t>коду.</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173</Words>
  <Application>Microsoft Office PowerPoint</Application>
  <PresentationFormat>Произвольный</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Колтыпина Галина Алексеевна</dc:creator>
  <cp:lastModifiedBy>034DovgilovaSV</cp:lastModifiedBy>
  <cp:revision>31</cp:revision>
  <dcterms:created xsi:type="dcterms:W3CDTF">2022-03-09T10:41:17Z</dcterms:created>
  <dcterms:modified xsi:type="dcterms:W3CDTF">2023-06-20T10:32:41Z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Adobe InDesign 16.1 (Macintosh)</vt:lpwstr>
  </property>
  <property fmtid="{D5CDD505-2E9C-101B-9397-08002B2CF9AE}" pid="4" name="LastSaved">
    <vt:filetime>2022-03-09T00:00:00Z</vt:filetime>
  </property>
</Properties>
</file>